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590" r:id="rId3"/>
    <p:sldId id="549" r:id="rId4"/>
    <p:sldId id="528" r:id="rId5"/>
    <p:sldId id="557" r:id="rId6"/>
    <p:sldId id="485" r:id="rId7"/>
    <p:sldId id="478" r:id="rId8"/>
    <p:sldId id="576" r:id="rId9"/>
    <p:sldId id="591" r:id="rId10"/>
    <p:sldId id="592" r:id="rId11"/>
    <p:sldId id="634" r:id="rId12"/>
    <p:sldId id="616" r:id="rId13"/>
    <p:sldId id="603" r:id="rId14"/>
    <p:sldId id="595" r:id="rId15"/>
    <p:sldId id="594" r:id="rId16"/>
    <p:sldId id="605" r:id="rId17"/>
    <p:sldId id="618" r:id="rId18"/>
    <p:sldId id="617" r:id="rId19"/>
    <p:sldId id="604" r:id="rId20"/>
    <p:sldId id="601" r:id="rId21"/>
    <p:sldId id="606" r:id="rId22"/>
    <p:sldId id="493" r:id="rId23"/>
    <p:sldId id="607" r:id="rId24"/>
    <p:sldId id="611" r:id="rId25"/>
    <p:sldId id="612" r:id="rId26"/>
    <p:sldId id="633" r:id="rId27"/>
    <p:sldId id="620" r:id="rId28"/>
    <p:sldId id="608" r:id="rId29"/>
    <p:sldId id="614" r:id="rId30"/>
    <p:sldId id="615" r:id="rId31"/>
    <p:sldId id="622" r:id="rId32"/>
    <p:sldId id="632" r:id="rId33"/>
    <p:sldId id="631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FFF"/>
    <a:srgbClr val="FF8500"/>
    <a:srgbClr val="FF0000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5"/>
    <p:restoredTop sz="94718"/>
  </p:normalViewPr>
  <p:slideViewPr>
    <p:cSldViewPr snapToGrid="0" snapToObjects="1" showGuides="1">
      <p:cViewPr varScale="1">
        <p:scale>
          <a:sx n="112" d="100"/>
          <a:sy n="112" d="100"/>
        </p:scale>
        <p:origin x="4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7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Disproving hypotheses is the scientific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3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12" Type="http://schemas.openxmlformats.org/officeDocument/2006/relationships/image" Target="../media/image23.jpeg"/><Relationship Id="rId17" Type="http://schemas.openxmlformats.org/officeDocument/2006/relationships/image" Target="../media/image27.png"/><Relationship Id="rId2" Type="http://schemas.openxmlformats.org/officeDocument/2006/relationships/image" Target="../media/image1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11" Type="http://schemas.openxmlformats.org/officeDocument/2006/relationships/image" Target="../media/image22.jpeg"/><Relationship Id="rId5" Type="http://schemas.openxmlformats.org/officeDocument/2006/relationships/image" Target="../media/image17.jpeg"/><Relationship Id="rId15" Type="http://schemas.openxmlformats.org/officeDocument/2006/relationships/image" Target="../media/image25.jpeg"/><Relationship Id="rId10" Type="http://schemas.openxmlformats.org/officeDocument/2006/relationships/image" Target="../media/image21.jpeg"/><Relationship Id="rId4" Type="http://schemas.openxmlformats.org/officeDocument/2006/relationships/image" Target="../media/image16.jpeg"/><Relationship Id="rId9" Type="http://schemas.openxmlformats.org/officeDocument/2006/relationships/image" Target="../media/image20.jpe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.png"/><Relationship Id="rId3" Type="http://schemas.openxmlformats.org/officeDocument/2006/relationships/image" Target="../media/image16.jpeg"/><Relationship Id="rId7" Type="http://schemas.openxmlformats.org/officeDocument/2006/relationships/image" Target="../media/image5.jpe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6.png"/><Relationship Id="rId10" Type="http://schemas.openxmlformats.org/officeDocument/2006/relationships/image" Target="../media/image22.jpeg"/><Relationship Id="rId4" Type="http://schemas.openxmlformats.org/officeDocument/2006/relationships/image" Target="../media/image17.jpeg"/><Relationship Id="rId9" Type="http://schemas.openxmlformats.org/officeDocument/2006/relationships/image" Target="../media/image21.jpeg"/><Relationship Id="rId1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57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500" dirty="0"/>
              <a:t>Isa Beltran, Dinah </a:t>
            </a:r>
            <a:r>
              <a:rPr lang="en-US" sz="1500" dirty="0" err="1"/>
              <a:t>Borus</a:t>
            </a:r>
            <a:r>
              <a:rPr lang="en-US" sz="1500" dirty="0"/>
              <a:t>, Kelly Carroll, </a:t>
            </a:r>
            <a:r>
              <a:rPr lang="en-US" sz="1500" dirty="0" err="1"/>
              <a:t>Snehanjana</a:t>
            </a:r>
            <a:r>
              <a:rPr lang="en-US" sz="1500" dirty="0"/>
              <a:t> Chatterjee, Jeff </a:t>
            </a:r>
            <a:r>
              <a:rPr lang="en-US" sz="1500" dirty="0" err="1"/>
              <a:t>Chieppa</a:t>
            </a:r>
            <a:r>
              <a:rPr lang="en-US" sz="1500" dirty="0"/>
              <a:t>, Rafael Freitas, Eve Gray, Monika Kelley, Risa McNellis, Brad </a:t>
            </a:r>
            <a:r>
              <a:rPr lang="en-US" sz="15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333" y="1690688"/>
            <a:ext cx="4201188" cy="4892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AFFC5-BA89-3443-BC4F-1BD1A4B0D2F8}"/>
              </a:ext>
            </a:extLst>
          </p:cNvPr>
          <p:cNvSpPr txBox="1"/>
          <p:nvPr/>
        </p:nvSpPr>
        <p:spPr>
          <a:xfrm>
            <a:off x="9939408" y="1760902"/>
            <a:ext cx="17972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F7EE3-2CF2-684B-8C51-F246A8E8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67" y="1554960"/>
            <a:ext cx="1736298" cy="217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B1625-3A01-234D-8E1B-8E7138EB48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96" y="3940527"/>
            <a:ext cx="2037644" cy="203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9893-53D9-A740-8FA9-8AF855428C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357" y="3996267"/>
            <a:ext cx="2065028" cy="206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4EEF5-A96E-784E-89D8-4638040CA0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385" y="1608843"/>
            <a:ext cx="1800401" cy="18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1B2D-5D9D-DC4A-827A-31F8FB1423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75" y="3544711"/>
            <a:ext cx="20066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62A66-A2C0-6E43-B59B-7933F7DF4C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5407378"/>
            <a:ext cx="1540794" cy="145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D8A93-CBF5-F641-8172-EDD85EA951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3" y="3528651"/>
            <a:ext cx="1329432" cy="130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5EBE-1FD2-2842-9966-BE0066BA51E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3207104"/>
            <a:ext cx="1555044" cy="155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C79A25-929C-9346-9ACF-0A7975E3C51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836" y="5407378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082-C781-9447-8DA0-381DC2D3D5C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871" y="5545249"/>
            <a:ext cx="1306689" cy="130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02347-84BD-2F4D-8255-26C811C4747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199" y="5550894"/>
            <a:ext cx="1312751" cy="131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1" y="1554960"/>
            <a:ext cx="1580096" cy="1989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C9EFAC-35DB-BD4F-9A4C-3E3D707D588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70" y="5483160"/>
            <a:ext cx="1355215" cy="1364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E22CF7-F3E0-D04A-8BE9-AC587AC7AD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2952" y="650350"/>
            <a:ext cx="1520687" cy="1520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310951-FDFC-7643-8E57-F1E80944B3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2691" y="3470267"/>
            <a:ext cx="1344913" cy="16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0752E-C4B7-548E-80CE-E98CBCA9903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B1D5D-2890-18E5-38E5-DB0147B5D6D4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3FC34-E6B6-C194-2EB0-DC14B487384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7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A9732-B7B3-DE67-49DD-D7CECE5F6FD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76965-FFE1-E804-B14F-365907F2C23C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F8075-1F34-4CF6-DAB7-853ACF112B6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2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reduces carbon costs to acquire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B2B37-9CC7-2446-F9AA-42626E08EDDD}"/>
              </a:ext>
            </a:extLst>
          </p:cNvPr>
          <p:cNvSpPr txBox="1"/>
          <p:nvPr/>
        </p:nvSpPr>
        <p:spPr>
          <a:xfrm>
            <a:off x="107067" y="6376143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and nutrient demand drive photosynthetic capacity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7365"/>
            <a:ext cx="6239710" cy="3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64" y="2387987"/>
            <a:ext cx="4498342" cy="337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2BE3-6345-8B49-8D8D-22E3413CFCBB}"/>
              </a:ext>
            </a:extLst>
          </p:cNvPr>
          <p:cNvSpPr txBox="1"/>
          <p:nvPr/>
        </p:nvSpPr>
        <p:spPr>
          <a:xfrm rot="16200000">
            <a:off x="-1285717" y="3640525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90632-0B02-DC4A-9612-ADAFE304CD35}"/>
              </a:ext>
            </a:extLst>
          </p:cNvPr>
          <p:cNvCxnSpPr/>
          <p:nvPr/>
        </p:nvCxnSpPr>
        <p:spPr>
          <a:xfrm>
            <a:off x="1490133" y="5136444"/>
            <a:ext cx="3025423" cy="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217BB-5B83-FE4E-8987-333D20C27BC8}"/>
              </a:ext>
            </a:extLst>
          </p:cNvPr>
          <p:cNvSpPr txBox="1"/>
          <p:nvPr/>
        </p:nvSpPr>
        <p:spPr>
          <a:xfrm>
            <a:off x="2428415" y="4700979"/>
            <a:ext cx="13828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availability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2A4FB-40B4-AC45-B6E3-2912AADBEE1F}"/>
              </a:ext>
            </a:extLst>
          </p:cNvPr>
          <p:cNvCxnSpPr>
            <a:cxnSpLocks/>
          </p:cNvCxnSpPr>
          <p:nvPr/>
        </p:nvCxnSpPr>
        <p:spPr>
          <a:xfrm flipV="1">
            <a:off x="4515556" y="2619022"/>
            <a:ext cx="0" cy="2421887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576E4-0E23-E448-99F7-31139A25E24F}"/>
              </a:ext>
            </a:extLst>
          </p:cNvPr>
          <p:cNvSpPr txBox="1"/>
          <p:nvPr/>
        </p:nvSpPr>
        <p:spPr>
          <a:xfrm>
            <a:off x="3154334" y="2650445"/>
            <a:ext cx="1162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C8502-99F7-DBC5-E2FD-E95A5A424B0B}"/>
              </a:ext>
            </a:extLst>
          </p:cNvPr>
          <p:cNvSpPr txBox="1"/>
          <p:nvPr/>
        </p:nvSpPr>
        <p:spPr>
          <a:xfrm>
            <a:off x="7074964" y="5392411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934B8-18AC-ACF3-438A-E77DFB90C9DB}"/>
              </a:ext>
            </a:extLst>
          </p:cNvPr>
          <p:cNvSpPr txBox="1"/>
          <p:nvPr/>
        </p:nvSpPr>
        <p:spPr>
          <a:xfrm>
            <a:off x="10342104" y="2761985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FBBC5-BF69-1962-4712-A007BB1B9211}"/>
              </a:ext>
            </a:extLst>
          </p:cNvPr>
          <p:cNvSpPr txBox="1"/>
          <p:nvPr/>
        </p:nvSpPr>
        <p:spPr>
          <a:xfrm rot="16200000">
            <a:off x="-2072592" y="4101507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845E3-25E8-0BF4-2C39-43BDDC5CDE54}"/>
              </a:ext>
            </a:extLst>
          </p:cNvPr>
          <p:cNvSpPr txBox="1"/>
          <p:nvPr/>
        </p:nvSpPr>
        <p:spPr>
          <a:xfrm rot="16200000">
            <a:off x="3368289" y="3976544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</p:spTree>
    <p:extLst>
      <p:ext uri="{BB962C8B-B14F-4D97-AF65-F5344CB8AC3E}">
        <p14:creationId xmlns:p14="http://schemas.microsoft.com/office/powerpoint/2010/main" val="98514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9F0D9-9DEE-EF4C-8183-24EEB6076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24" y="2156327"/>
            <a:ext cx="10617200" cy="4102100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326193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627C5-53FD-5B48-4803-F695E2CC3FCA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B9367-254C-D7E3-D4EB-89FD2D9DE2FF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2DFD9-EF1F-3540-71E2-385E9FC7F3F8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7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4FC80-20E7-3EC1-39B8-DC1273315337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73929-3EBB-C9FD-9D94-8F485E9C6B5E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9753A-EF27-045F-BF6E-C4C0E862D025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4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Our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Waring, Evan </a:t>
            </a:r>
            <a:r>
              <a:rPr lang="en-US" dirty="0" err="1"/>
              <a:t>Perkowski</a:t>
            </a:r>
            <a:r>
              <a:rPr lang="en-US" dirty="0"/>
              <a:t>, Jeff </a:t>
            </a:r>
            <a:r>
              <a:rPr lang="en-US" dirty="0" err="1"/>
              <a:t>Chieppa</a:t>
            </a:r>
            <a:r>
              <a:rPr lang="en-US" dirty="0"/>
              <a:t>, &amp; Jeff Dukes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79" y="393332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92" y="393332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520" y="1457958"/>
            <a:ext cx="2033702" cy="1088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306D5-5B65-2ECA-9A33-9E549AEBB379}"/>
              </a:ext>
            </a:extLst>
          </p:cNvPr>
          <p:cNvSpPr txBox="1"/>
          <p:nvPr/>
        </p:nvSpPr>
        <p:spPr>
          <a:xfrm>
            <a:off x="938679" y="6079727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1F929-6821-2C1F-9462-A1C66D2911DD}"/>
              </a:ext>
            </a:extLst>
          </p:cNvPr>
          <p:cNvSpPr txBox="1"/>
          <p:nvPr/>
        </p:nvSpPr>
        <p:spPr>
          <a:xfrm>
            <a:off x="3491892" y="6079727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6F68E-6B5A-1644-8E04-626CED6550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151" y="3933321"/>
            <a:ext cx="2672118" cy="2515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9171F-71EE-3148-84E3-FE17B531A13C}"/>
              </a:ext>
            </a:extLst>
          </p:cNvPr>
          <p:cNvSpPr txBox="1"/>
          <p:nvPr/>
        </p:nvSpPr>
        <p:spPr>
          <a:xfrm>
            <a:off x="5785151" y="6079726"/>
            <a:ext cx="133132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Jeff </a:t>
            </a:r>
            <a:r>
              <a:rPr lang="en-US" dirty="0" err="1">
                <a:solidFill>
                  <a:srgbClr val="220FFF"/>
                </a:solidFill>
              </a:rPr>
              <a:t>Chieppa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1026" name="Picture 2" descr="Jeff Dukes">
            <a:extLst>
              <a:ext uri="{FF2B5EF4-FFF2-40B4-BE49-F238E27FC236}">
                <a16:creationId xmlns:a16="http://schemas.microsoft.com/office/drawing/2014/main" id="{9A593711-36E6-61A4-20E7-7F2478326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939" y="3933321"/>
            <a:ext cx="2515737" cy="251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084B6-380C-DC3D-4000-92D389DD8FEA}"/>
              </a:ext>
            </a:extLst>
          </p:cNvPr>
          <p:cNvSpPr txBox="1"/>
          <p:nvPr/>
        </p:nvSpPr>
        <p:spPr>
          <a:xfrm>
            <a:off x="8737939" y="6079726"/>
            <a:ext cx="112992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Jeff Dukes</a:t>
            </a:r>
          </a:p>
        </p:txBody>
      </p:sp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doesn’t just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76" y="2207365"/>
            <a:ext cx="6399545" cy="393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053" y="2281162"/>
            <a:ext cx="3553747" cy="2665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F3847-1235-4645-8740-7347FB4BE00A}"/>
              </a:ext>
            </a:extLst>
          </p:cNvPr>
          <p:cNvSpPr txBox="1"/>
          <p:nvPr/>
        </p:nvSpPr>
        <p:spPr>
          <a:xfrm rot="16200000">
            <a:off x="-135263" y="3727911"/>
            <a:ext cx="3129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Fraction N in Rubisco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782A-418E-3748-B834-4C7E67837368}"/>
              </a:ext>
            </a:extLst>
          </p:cNvPr>
          <p:cNvSpPr txBox="1"/>
          <p:nvPr/>
        </p:nvSpPr>
        <p:spPr>
          <a:xfrm>
            <a:off x="7191021" y="4916084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*Consistent across multiple species, metrics, and growth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B660B-7F0A-FD7A-2EB9-F70649E6BBEF}"/>
              </a:ext>
            </a:extLst>
          </p:cNvPr>
          <p:cNvSpPr txBox="1"/>
          <p:nvPr/>
        </p:nvSpPr>
        <p:spPr>
          <a:xfrm>
            <a:off x="7800053" y="4546752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1106216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70673-B993-061A-9A11-7B7D122924D0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EDB90-4ED5-C682-823E-CA6DEDDB223A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3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  <a:p>
            <a:r>
              <a:rPr lang="en-US" sz="2800" dirty="0">
                <a:solidFill>
                  <a:srgbClr val="220FFF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02BC0-4806-F979-4316-C7349E6AFD12}"/>
              </a:ext>
            </a:extLst>
          </p:cNvPr>
          <p:cNvSpPr txBox="1"/>
          <p:nvPr/>
        </p:nvSpPr>
        <p:spPr>
          <a:xfrm rot="16200000">
            <a:off x="-1447777" y="3095390"/>
            <a:ext cx="487665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in 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315515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0C360-CE43-44F2-C4A6-EB9186AD665E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4A1AF-87AC-CF9A-889F-C5388B151AA9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5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4404D8D2-9F41-37F5-379D-8769AC8C7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69" t="5494" r="30246" b="55317"/>
          <a:stretch/>
        </p:blipFill>
        <p:spPr>
          <a:xfrm>
            <a:off x="3294843" y="2800350"/>
            <a:ext cx="3198919" cy="3268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C2A21-61F0-D440-9F75-69B839C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ok, maybe photosynthetic demand decreases regardless of other interactions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6B295-E207-1449-8FBB-6939B796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261" y="1612809"/>
            <a:ext cx="1736298" cy="2170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64840-617A-7A06-CBC6-6DA9C55CD553}"/>
              </a:ext>
            </a:extLst>
          </p:cNvPr>
          <p:cNvSpPr txBox="1"/>
          <p:nvPr/>
        </p:nvSpPr>
        <p:spPr>
          <a:xfrm rot="16200000">
            <a:off x="1102700" y="4127961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5CA850-E578-EB0F-AD80-6E30EF003B09}"/>
              </a:ext>
            </a:extLst>
          </p:cNvPr>
          <p:cNvCxnSpPr>
            <a:cxnSpLocks/>
          </p:cNvCxnSpPr>
          <p:nvPr/>
        </p:nvCxnSpPr>
        <p:spPr>
          <a:xfrm>
            <a:off x="5703570" y="3623310"/>
            <a:ext cx="0" cy="78867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044BC9-3673-1646-5CE6-67EFAE769884}"/>
              </a:ext>
            </a:extLst>
          </p:cNvPr>
          <p:cNvSpPr txBox="1"/>
          <p:nvPr/>
        </p:nvSpPr>
        <p:spPr>
          <a:xfrm>
            <a:off x="10340261" y="341385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B05E84F-34E4-4438-DC82-E298ABBFC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43" t="40132" r="372" b="39858"/>
          <a:stretch/>
        </p:blipFill>
        <p:spPr>
          <a:xfrm>
            <a:off x="6657552" y="3332512"/>
            <a:ext cx="3198918" cy="1668781"/>
          </a:xfrm>
          <a:prstGeom prst="rect">
            <a:avLst/>
          </a:prstGeom>
        </p:spPr>
      </p:pic>
      <p:pic>
        <p:nvPicPr>
          <p:cNvPr id="13" name="Picture 1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2355D147-C8CC-4CCA-97FE-45A158E17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9" t="44859" r="45646" b="49747"/>
          <a:stretch/>
        </p:blipFill>
        <p:spPr>
          <a:xfrm>
            <a:off x="3383281" y="6168105"/>
            <a:ext cx="3198918" cy="4498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8C7CCB-61E3-0125-349B-22295CD42FF2}"/>
              </a:ext>
            </a:extLst>
          </p:cNvPr>
          <p:cNvSpPr/>
          <p:nvPr/>
        </p:nvSpPr>
        <p:spPr>
          <a:xfrm>
            <a:off x="8515350" y="3332512"/>
            <a:ext cx="1341120" cy="166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08617-FE31-BDD5-A7BB-602FAFF821B8}"/>
              </a:ext>
            </a:extLst>
          </p:cNvPr>
          <p:cNvSpPr/>
          <p:nvPr/>
        </p:nvSpPr>
        <p:spPr>
          <a:xfrm>
            <a:off x="6745310" y="4091939"/>
            <a:ext cx="1770040" cy="21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68C6EF-D866-4FA0-39E6-F123C4A83241}"/>
              </a:ext>
            </a:extLst>
          </p:cNvPr>
          <p:cNvSpPr/>
          <p:nvPr/>
        </p:nvSpPr>
        <p:spPr>
          <a:xfrm>
            <a:off x="6783410" y="4621529"/>
            <a:ext cx="1770040" cy="21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AFAE43D1-4242-21F1-9248-4C594B65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35" y="1593158"/>
            <a:ext cx="6435931" cy="5148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8641B5-3DB2-E5E7-D944-0D9BEF44F06F}"/>
              </a:ext>
            </a:extLst>
          </p:cNvPr>
          <p:cNvCxnSpPr>
            <a:cxnSpLocks/>
          </p:cNvCxnSpPr>
          <p:nvPr/>
        </p:nvCxnSpPr>
        <p:spPr>
          <a:xfrm flipV="1">
            <a:off x="3589020" y="2423160"/>
            <a:ext cx="1874520" cy="84582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87EAE7-6411-C157-2DC1-992562811821}"/>
              </a:ext>
            </a:extLst>
          </p:cNvPr>
          <p:cNvCxnSpPr>
            <a:cxnSpLocks/>
          </p:cNvCxnSpPr>
          <p:nvPr/>
        </p:nvCxnSpPr>
        <p:spPr>
          <a:xfrm>
            <a:off x="3589020" y="5167312"/>
            <a:ext cx="1954530" cy="581978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513294-989A-B352-69F6-53F66DB8A241}"/>
              </a:ext>
            </a:extLst>
          </p:cNvPr>
          <p:cNvSpPr txBox="1"/>
          <p:nvPr/>
        </p:nvSpPr>
        <p:spPr>
          <a:xfrm rot="16200000">
            <a:off x="1892107" y="2769212"/>
            <a:ext cx="2608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AC728-035A-7AE6-5F99-49E4E95ACB7A}"/>
              </a:ext>
            </a:extLst>
          </p:cNvPr>
          <p:cNvSpPr txBox="1"/>
          <p:nvPr/>
        </p:nvSpPr>
        <p:spPr>
          <a:xfrm rot="16200000">
            <a:off x="2209825" y="5159335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Stomatal opening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8748C-846C-5736-C4C4-9E162B561934}"/>
              </a:ext>
            </a:extLst>
          </p:cNvPr>
          <p:cNvSpPr txBox="1"/>
          <p:nvPr/>
        </p:nvSpPr>
        <p:spPr>
          <a:xfrm>
            <a:off x="10340261" y="390534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F27D7-597E-F037-B2A3-08A4845D4549}"/>
              </a:ext>
            </a:extLst>
          </p:cNvPr>
          <p:cNvCxnSpPr>
            <a:cxnSpLocks/>
          </p:cNvCxnSpPr>
          <p:nvPr/>
        </p:nvCxnSpPr>
        <p:spPr>
          <a:xfrm>
            <a:off x="5558790" y="5205412"/>
            <a:ext cx="1954530" cy="581978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3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3" name="Picture 2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1BF2A8C-F255-66F7-0B7C-EF549DC7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1690688"/>
            <a:ext cx="2983136" cy="2583984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DD510DFE-DACF-A476-1586-883F6BD0A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pic>
        <p:nvPicPr>
          <p:cNvPr id="10" name="Picture 9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6F9453AC-8AFC-CD9F-1B21-E408188D8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4274016"/>
            <a:ext cx="2983136" cy="2583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9A229-98D4-6BCD-C768-A1A4590DE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85" y="1690688"/>
            <a:ext cx="10055670" cy="4714321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428506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F9BD3-BC16-3A3E-7F9D-4F622DC5C556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E3D4C-5C58-82B2-BB85-63FF4B05D297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7B5BE-4B03-B7FB-3A57-967B792910BF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41DE5-2F09-FDF4-8B83-D6F4854BBA5F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5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dynamism can be simulated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21DEF-BE08-0C4F-852A-52376B1FD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5813"/>
            <a:ext cx="4001823" cy="480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573C5-99A6-8C41-853F-3B88292C7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4D22C907-97D8-2BDA-1A90-B9427ECC8C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866" y="2055812"/>
            <a:ext cx="4001823" cy="4802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0DB93-5009-2767-5FD2-7610450B1D4C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</p:spTree>
    <p:extLst>
      <p:ext uri="{BB962C8B-B14F-4D97-AF65-F5344CB8AC3E}">
        <p14:creationId xmlns:p14="http://schemas.microsoft.com/office/powerpoint/2010/main" val="290973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dynamics are likely important for predicting </a:t>
            </a:r>
            <a:r>
              <a:rPr lang="en-US"/>
              <a:t>community change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8E630-F131-8047-8F8F-18ADA3D4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5" y="2220788"/>
            <a:ext cx="4253948" cy="446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2E8B2-7031-B44E-8C02-8008A2567A79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F4474-D3A9-214D-943D-76526002F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6DC6-7D14-ABA0-FF2F-4C624D2D3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4023174"/>
            <a:ext cx="2115872" cy="2115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C2563-4485-D86D-BFFB-EA75FBA72F64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C1142-27FF-4711-E5AC-3F3BF48B0952}"/>
              </a:ext>
            </a:extLst>
          </p:cNvPr>
          <p:cNvSpPr txBox="1"/>
          <p:nvPr/>
        </p:nvSpPr>
        <p:spPr>
          <a:xfrm>
            <a:off x="9929372" y="5769714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9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CC419-0E40-BC42-817D-AC214374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57" y="405392"/>
            <a:ext cx="1147913" cy="1434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E3BB2-F4F2-5D46-B2A9-EAC7182D42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941" y="5506251"/>
            <a:ext cx="1252876" cy="125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F5A9E-F56E-FA42-A498-DC2524A1C3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284" y="4177322"/>
            <a:ext cx="1467525" cy="1464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66966-6C76-5D4D-BEB1-9D56B86105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346" y="1554961"/>
            <a:ext cx="1174987" cy="1174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70916-E49D-FB4A-9138-3937462612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192806"/>
            <a:ext cx="1043567" cy="1043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C91EC-95FC-9842-B4E6-B79271DB3D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872" y="5805785"/>
            <a:ext cx="936051" cy="88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871E9-9F5E-BF4B-9B8F-1BA2447E0A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164" y="3162361"/>
            <a:ext cx="895341" cy="88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2BA8D5-F799-CD45-BDF3-7E4461218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734" y="2060680"/>
            <a:ext cx="1049392" cy="1049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66A1B-8F2D-4944-88A5-CA34C0A5D1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070" y="2835895"/>
            <a:ext cx="1104632" cy="1104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688DD-CF50-FF4D-8D64-978FD3C32F5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5805785"/>
            <a:ext cx="1030786" cy="1030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6566E-4017-374A-9D48-2D801BD5B46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835" y="5671438"/>
            <a:ext cx="1137188" cy="1137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C30DE-1ED5-4843-8B61-5EDA0F016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3616" y="155775"/>
            <a:ext cx="1111118" cy="1399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D9FEB4-6E64-A64B-8755-772BB10EB66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936" y="4277266"/>
            <a:ext cx="1355215" cy="13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F349F-1D1F-114D-BAC2-92ED5024F1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9429" y="3171141"/>
            <a:ext cx="904323" cy="9043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D461EF-4E0E-1340-A440-ACE4263F6E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71818" y="1691056"/>
            <a:ext cx="756553" cy="9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9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3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82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9966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3201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0548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396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685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014375" y="4915165"/>
            <a:ext cx="1048870" cy="71693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5530827" y="3666009"/>
            <a:ext cx="713276" cy="117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368642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r>
              <a:rPr lang="en-US" sz="4000" dirty="0"/>
              <a:t>Be</a:t>
            </a:r>
            <a:r>
              <a:rPr lang="en-US" sz="4000" dirty="0">
                <a:solidFill>
                  <a:srgbClr val="220FFF"/>
                </a:solidFill>
              </a:rPr>
              <a:t> humble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210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488554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/>
              <a:t>/ESA_2023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71F497-7CF0-F608-8EFB-3ABC4CFF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150" y="5770670"/>
            <a:ext cx="1087329" cy="10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‍Schmidt Futures Announces Ameelio as Grantee of Expanded Benefits Access  Initiative to Modernize the Social Safety Net | Ameelio">
            <a:extLst>
              <a:ext uri="{FF2B5EF4-FFF2-40B4-BE49-F238E27FC236}">
                <a16:creationId xmlns:a16="http://schemas.microsoft.com/office/drawing/2014/main" id="{73F3F492-6C87-5700-B18B-B06A55CA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204" y="5123204"/>
            <a:ext cx="1360226" cy="5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2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“knew”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DA88E-5ACC-6748-8CBA-C71F2F822831}"/>
              </a:ext>
            </a:extLst>
          </p:cNvPr>
          <p:cNvSpPr txBox="1"/>
          <p:nvPr/>
        </p:nvSpPr>
        <p:spPr>
          <a:xfrm>
            <a:off x="2855626" y="629271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F101-0130-5542-8EB8-6B934C93A3F7}"/>
              </a:ext>
            </a:extLst>
          </p:cNvPr>
          <p:cNvSpPr txBox="1"/>
          <p:nvPr/>
        </p:nvSpPr>
        <p:spPr>
          <a:xfrm rot="16200000">
            <a:off x="-107708" y="307622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511E5-1FD2-2145-B768-180DB0194B96}"/>
              </a:ext>
            </a:extLst>
          </p:cNvPr>
          <p:cNvSpPr txBox="1"/>
          <p:nvPr/>
        </p:nvSpPr>
        <p:spPr>
          <a:xfrm rot="16200000">
            <a:off x="10690138" y="3529876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1375</Words>
  <Application>Microsoft Macintosh PowerPoint</Application>
  <PresentationFormat>Widescreen</PresentationFormat>
  <Paragraphs>207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Photosynthetic acclimation to global change:  improved understanding for more reliable predictions</vt:lpstr>
      <vt:lpstr>Thank you</vt:lpstr>
      <vt:lpstr>Our lab examines photosynthesis as a regulator of global change impacts on ecosystem services</vt:lpstr>
      <vt:lpstr>Photosynthesis provides the foundation for other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“knew” I had the answer!</vt:lpstr>
      <vt:lpstr>Not everyone agreed</vt:lpstr>
      <vt:lpstr>Questioning Nick’s worldview</vt:lpstr>
      <vt:lpstr>Questioning Nick’s worldview</vt:lpstr>
      <vt:lpstr>Questioning Nick’s worldview</vt:lpstr>
      <vt:lpstr>Scientific lesson: nutrient availability reduces carbon costs to acquire them</vt:lpstr>
      <vt:lpstr>Scientific lesson: nutrient availability and nutrient demand drive photosynthetic capacity</vt:lpstr>
      <vt:lpstr>Scientific lesson: nutrient demand increases responses to nutrient availability</vt:lpstr>
      <vt:lpstr>Scientific lesson: nutrient demand increases responses to nutrient availability</vt:lpstr>
      <vt:lpstr>Questioning Nick’s worldview</vt:lpstr>
      <vt:lpstr>Questioning Nick’s worldview</vt:lpstr>
      <vt:lpstr>Scientific lesson: nutrient availability doesn’t just influence photosynthesis</vt:lpstr>
      <vt:lpstr>Questioning Nick’s worldview</vt:lpstr>
      <vt:lpstr>Vcmax changes with CO2 in ways expected from optimization</vt:lpstr>
      <vt:lpstr>Questioning Nick’s worldview</vt:lpstr>
      <vt:lpstr>Scientific lesson: ok, maybe photosynthetic demand decreases regardless of other interactions</vt:lpstr>
      <vt:lpstr>Scientific lesson: nitrogen availability still matters independently</vt:lpstr>
      <vt:lpstr>Scientific lesson: nitrogen availability still matters independently</vt:lpstr>
      <vt:lpstr>Questioning Nick’s worldview</vt:lpstr>
      <vt:lpstr>Questioning Nick’s worldview</vt:lpstr>
      <vt:lpstr>Scientific lesson: C4 dynamism can be simulated</vt:lpstr>
      <vt:lpstr>Scientific lesson: C4 dynamics are likely important for predicting community change</vt:lpstr>
      <vt:lpstr>Questioning Nick’s worldview</vt:lpstr>
      <vt:lpstr>Photosynthetic acclimation to global change:  improved understanding for more reliable predictions</vt:lpstr>
      <vt:lpstr>Learning from mentees to better understand your science and your self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91</cp:revision>
  <dcterms:created xsi:type="dcterms:W3CDTF">2023-07-19T17:55:33Z</dcterms:created>
  <dcterms:modified xsi:type="dcterms:W3CDTF">2023-08-08T17:23:27Z</dcterms:modified>
</cp:coreProperties>
</file>